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6" r:id="rId1"/>
  </p:sldMasterIdLst>
  <p:notesMasterIdLst>
    <p:notesMasterId r:id="rId22"/>
  </p:notesMasterIdLst>
  <p:sldIdLst>
    <p:sldId id="256" r:id="rId2"/>
    <p:sldId id="257" r:id="rId3"/>
    <p:sldId id="279" r:id="rId4"/>
    <p:sldId id="280" r:id="rId5"/>
    <p:sldId id="274" r:id="rId6"/>
    <p:sldId id="258" r:id="rId7"/>
    <p:sldId id="275" r:id="rId8"/>
    <p:sldId id="282" r:id="rId9"/>
    <p:sldId id="276" r:id="rId10"/>
    <p:sldId id="283" r:id="rId11"/>
    <p:sldId id="277" r:id="rId12"/>
    <p:sldId id="284" r:id="rId13"/>
    <p:sldId id="273" r:id="rId14"/>
    <p:sldId id="272" r:id="rId15"/>
    <p:sldId id="285" r:id="rId16"/>
    <p:sldId id="262" r:id="rId17"/>
    <p:sldId id="269" r:id="rId18"/>
    <p:sldId id="261" r:id="rId19"/>
    <p:sldId id="271" r:id="rId20"/>
    <p:sldId id="268" r:id="rId21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65705"/>
  </p:normalViewPr>
  <p:slideViewPr>
    <p:cSldViewPr snapToGrid="0" snapToObjects="1">
      <p:cViewPr varScale="1">
        <p:scale>
          <a:sx n="68" d="100"/>
          <a:sy n="68" d="100"/>
        </p:scale>
        <p:origin x="17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A1EAD8-5F43-6D47-8860-BBB1E4562058}" type="datetimeFigureOut">
              <a:rPr lang="es-ES_tradnl" smtClean="0"/>
              <a:t>16/6/16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1A2698-C74A-7B4F-AE16-14C05188224F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3741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A2698-C74A-7B4F-AE16-14C05188224F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3337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A2698-C74A-7B4F-AE16-14C05188224F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2971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A2698-C74A-7B4F-AE16-14C05188224F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70580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A2698-C74A-7B4F-AE16-14C05188224F}" type="slidenum">
              <a:rPr lang="es-ES_tradnl" smtClean="0"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48955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A2698-C74A-7B4F-AE16-14C05188224F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986235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A2698-C74A-7B4F-AE16-14C05188224F}" type="slidenum">
              <a:rPr lang="es-ES_tradnl" smtClean="0"/>
              <a:t>14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541764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A2698-C74A-7B4F-AE16-14C05188224F}" type="slidenum">
              <a:rPr lang="es-ES_tradnl" smtClean="0"/>
              <a:t>15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487857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A2698-C74A-7B4F-AE16-14C05188224F}" type="slidenum">
              <a:rPr lang="es-ES_tradnl" smtClean="0"/>
              <a:t>16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27447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A2698-C74A-7B4F-AE16-14C05188224F}" type="slidenum">
              <a:rPr lang="es-ES_tradnl" smtClean="0"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63971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A2698-C74A-7B4F-AE16-14C05188224F}" type="slidenum">
              <a:rPr lang="es-ES_tradnl" smtClean="0"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591260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A2698-C74A-7B4F-AE16-14C05188224F}" type="slidenum">
              <a:rPr lang="es-ES_tradnl" smtClean="0"/>
              <a:t>19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16369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A2698-C74A-7B4F-AE16-14C05188224F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785469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A2698-C74A-7B4F-AE16-14C05188224F}" type="slidenum">
              <a:rPr lang="es-ES_tradnl" smtClean="0"/>
              <a:t>20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98690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A2698-C74A-7B4F-AE16-14C05188224F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78607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A2698-C74A-7B4F-AE16-14C05188224F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75567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A2698-C74A-7B4F-AE16-14C05188224F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39327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A2698-C74A-7B4F-AE16-14C05188224F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50184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A2698-C74A-7B4F-AE16-14C05188224F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9002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A2698-C74A-7B4F-AE16-14C05188224F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0254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A2698-C74A-7B4F-AE16-14C05188224F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29038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E1D00-0DB6-AB44-B349-D0398D18925A}" type="datetimeFigureOut">
              <a:rPr lang="es-ES_tradnl" smtClean="0"/>
              <a:t>16/6/16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0C1E-44EC-8149-B8FB-D6F0B200E168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6563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E1D00-0DB6-AB44-B349-D0398D18925A}" type="datetimeFigureOut">
              <a:rPr lang="es-ES_tradnl" smtClean="0"/>
              <a:t>16/6/16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0C1E-44EC-8149-B8FB-D6F0B200E168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40323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E1D00-0DB6-AB44-B349-D0398D18925A}" type="datetimeFigureOut">
              <a:rPr lang="es-ES_tradnl" smtClean="0"/>
              <a:t>16/6/16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0C1E-44EC-8149-B8FB-D6F0B200E168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1414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E1D00-0DB6-AB44-B349-D0398D18925A}" type="datetimeFigureOut">
              <a:rPr lang="es-ES_tradnl" smtClean="0"/>
              <a:t>16/6/16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0C1E-44EC-8149-B8FB-D6F0B200E168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1824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E1D00-0DB6-AB44-B349-D0398D18925A}" type="datetimeFigureOut">
              <a:rPr lang="es-ES_tradnl" smtClean="0"/>
              <a:t>16/6/16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0C1E-44EC-8149-B8FB-D6F0B200E168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57531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E1D00-0DB6-AB44-B349-D0398D18925A}" type="datetimeFigureOut">
              <a:rPr lang="es-ES_tradnl" smtClean="0"/>
              <a:t>16/6/16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0C1E-44EC-8149-B8FB-D6F0B200E168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39020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E1D00-0DB6-AB44-B349-D0398D18925A}" type="datetimeFigureOut">
              <a:rPr lang="es-ES_tradnl" smtClean="0"/>
              <a:t>16/6/16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0C1E-44EC-8149-B8FB-D6F0B200E168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46166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E1D00-0DB6-AB44-B349-D0398D18925A}" type="datetimeFigureOut">
              <a:rPr lang="es-ES_tradnl" smtClean="0"/>
              <a:t>16/6/16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0C1E-44EC-8149-B8FB-D6F0B200E168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92742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E1D00-0DB6-AB44-B349-D0398D18925A}" type="datetimeFigureOut">
              <a:rPr lang="es-ES_tradnl" smtClean="0"/>
              <a:t>16/6/16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0C1E-44EC-8149-B8FB-D6F0B200E168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50594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E1D00-0DB6-AB44-B349-D0398D18925A}" type="datetimeFigureOut">
              <a:rPr lang="es-ES_tradnl" smtClean="0"/>
              <a:t>16/6/16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0C1E-44EC-8149-B8FB-D6F0B200E168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17766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E1D00-0DB6-AB44-B349-D0398D18925A}" type="datetimeFigureOut">
              <a:rPr lang="es-ES_tradnl" smtClean="0"/>
              <a:t>16/6/16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0C1E-44EC-8149-B8FB-D6F0B200E168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9176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E1D00-0DB6-AB44-B349-D0398D18925A}" type="datetimeFigureOut">
              <a:rPr lang="es-ES_tradnl" smtClean="0"/>
              <a:t>16/6/16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00C1E-44EC-8149-B8FB-D6F0B200E168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65009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accent1">
                <a:lumMod val="16000"/>
                <a:lumOff val="84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65070" y="1284094"/>
            <a:ext cx="9144000" cy="3949350"/>
          </a:xfrm>
        </p:spPr>
        <p:txBody>
          <a:bodyPr>
            <a:normAutofit fontScale="90000"/>
          </a:bodyPr>
          <a:lstStyle/>
          <a:p>
            <a:r>
              <a:rPr lang="es-ES_tradnl" dirty="0"/>
              <a:t>Investigación y desarrollo de un sistema de alerta para Usuarios  	 Vehiculares Vulnerables en el </a:t>
            </a:r>
            <a:r>
              <a:rPr lang="es-ES_tradnl" dirty="0" smtClean="0"/>
              <a:t>contexto </a:t>
            </a:r>
            <a:r>
              <a:rPr lang="es-ES_tradnl" dirty="0"/>
              <a:t>de una ciudad inteligente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3976" y="5580993"/>
            <a:ext cx="3102189" cy="1056290"/>
          </a:xfrm>
        </p:spPr>
        <p:txBody>
          <a:bodyPr>
            <a:normAutofit/>
          </a:bodyPr>
          <a:lstStyle/>
          <a:p>
            <a:r>
              <a:rPr lang="es-ES_tradnl" dirty="0" smtClean="0"/>
              <a:t>Jagoba P</a:t>
            </a:r>
            <a:r>
              <a:rPr lang="es-ES" dirty="0" err="1" smtClean="0"/>
              <a:t>érez</a:t>
            </a:r>
            <a:r>
              <a:rPr lang="es-ES" dirty="0" smtClean="0"/>
              <a:t> Gómez</a:t>
            </a:r>
          </a:p>
          <a:p>
            <a:r>
              <a:rPr lang="es-ES" dirty="0" smtClean="0"/>
              <a:t>Junio de 2016</a:t>
            </a:r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9106"/>
            <a:ext cx="2616200" cy="321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8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55834"/>
          </a:xfrm>
          <a:solidFill>
            <a:schemeClr val="accent1">
              <a:lumMod val="50000"/>
              <a:alpha val="69000"/>
            </a:schemeClr>
          </a:solidFill>
          <a:ln cap="rnd">
            <a:solidFill>
              <a:schemeClr val="accent1">
                <a:lumMod val="50000"/>
              </a:schemeClr>
            </a:solidFill>
          </a:ln>
        </p:spPr>
        <p:txBody>
          <a:bodyPr/>
          <a:lstStyle/>
          <a:p>
            <a:r>
              <a:rPr lang="es-ES_tradnl" dirty="0" smtClean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 </a:t>
            </a:r>
            <a:r>
              <a:rPr lang="es-ES" dirty="0" smtClean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Desarrollo</a:t>
            </a:r>
            <a:endParaRPr lang="es-ES_tradnl" dirty="0">
              <a:ln w="127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0C1E-44EC-8149-B8FB-D6F0B200E168}" type="slidenum">
              <a:rPr lang="es-ES_tradnl" smtClean="0"/>
              <a:t>10</a:t>
            </a:fld>
            <a:endParaRPr lang="es-ES_tradnl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475" y="1922686"/>
            <a:ext cx="6877050" cy="386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4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55834"/>
          </a:xfrm>
          <a:solidFill>
            <a:schemeClr val="accent1">
              <a:lumMod val="50000"/>
              <a:alpha val="69000"/>
            </a:schemeClr>
          </a:solidFill>
          <a:ln cap="rnd">
            <a:solidFill>
              <a:schemeClr val="accent1">
                <a:lumMod val="50000"/>
              </a:schemeClr>
            </a:solidFill>
          </a:ln>
        </p:spPr>
        <p:txBody>
          <a:bodyPr/>
          <a:lstStyle/>
          <a:p>
            <a:r>
              <a:rPr lang="es-ES_tradnl" dirty="0" smtClean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 </a:t>
            </a:r>
            <a:r>
              <a:rPr lang="es-ES" dirty="0" smtClean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Desarrollo</a:t>
            </a:r>
            <a:endParaRPr lang="es-ES_tradnl" dirty="0">
              <a:ln w="127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0C1E-44EC-8149-B8FB-D6F0B200E168}" type="slidenum">
              <a:rPr lang="es-ES_tradnl" smtClean="0"/>
              <a:t>11</a:t>
            </a:fld>
            <a:endParaRPr lang="es-ES_tradnl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600" y="1843808"/>
            <a:ext cx="6654800" cy="469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9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55834"/>
          </a:xfrm>
          <a:solidFill>
            <a:schemeClr val="accent1">
              <a:lumMod val="50000"/>
              <a:alpha val="69000"/>
            </a:schemeClr>
          </a:solidFill>
          <a:ln cap="rnd">
            <a:solidFill>
              <a:schemeClr val="accent1">
                <a:lumMod val="50000"/>
              </a:schemeClr>
            </a:solidFill>
          </a:ln>
        </p:spPr>
        <p:txBody>
          <a:bodyPr/>
          <a:lstStyle/>
          <a:p>
            <a:r>
              <a:rPr lang="es-ES_tradnl" dirty="0" smtClean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 </a:t>
            </a:r>
            <a:r>
              <a:rPr lang="es-ES" dirty="0" smtClean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Desarrollo</a:t>
            </a:r>
            <a:endParaRPr lang="es-ES_tradnl" dirty="0">
              <a:ln w="127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0C1E-44EC-8149-B8FB-D6F0B200E168}" type="slidenum">
              <a:rPr lang="es-ES_tradnl" smtClean="0"/>
              <a:t>12</a:t>
            </a:fld>
            <a:endParaRPr lang="es-ES_tradn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1" y="1481492"/>
            <a:ext cx="2844799" cy="505742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600" y="1479835"/>
            <a:ext cx="2844799" cy="505742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599" y="1479835"/>
            <a:ext cx="2844799" cy="505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7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55834"/>
          </a:xfrm>
          <a:solidFill>
            <a:schemeClr val="accent1">
              <a:lumMod val="50000"/>
              <a:alpha val="69000"/>
            </a:schemeClr>
          </a:solidFill>
          <a:ln cap="rnd">
            <a:solidFill>
              <a:schemeClr val="accent1">
                <a:lumMod val="50000"/>
              </a:schemeClr>
            </a:solidFill>
          </a:ln>
        </p:spPr>
        <p:txBody>
          <a:bodyPr/>
          <a:lstStyle/>
          <a:p>
            <a:r>
              <a:rPr lang="es-ES_tradnl" dirty="0" smtClean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 </a:t>
            </a:r>
            <a:r>
              <a:rPr lang="es-ES" dirty="0" smtClean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Desarrollo</a:t>
            </a:r>
            <a:endParaRPr lang="es-ES_tradnl" dirty="0">
              <a:ln w="127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563" y="1727200"/>
            <a:ext cx="2658964" cy="4727049"/>
          </a:xfrm>
        </p:spPr>
      </p:pic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0C1E-44EC-8149-B8FB-D6F0B200E168}" type="slidenum">
              <a:rPr lang="es-ES_tradnl" smtClean="0"/>
              <a:t>13</a:t>
            </a:fld>
            <a:endParaRPr lang="es-ES_tradnl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227" y="1727199"/>
            <a:ext cx="2875935" cy="472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55834"/>
          </a:xfrm>
          <a:solidFill>
            <a:schemeClr val="accent1">
              <a:lumMod val="50000"/>
              <a:alpha val="69000"/>
            </a:schemeClr>
          </a:solidFill>
          <a:ln cap="rnd">
            <a:solidFill>
              <a:schemeClr val="accent1">
                <a:lumMod val="50000"/>
              </a:schemeClr>
            </a:solidFill>
          </a:ln>
        </p:spPr>
        <p:txBody>
          <a:bodyPr/>
          <a:lstStyle/>
          <a:p>
            <a:r>
              <a:rPr lang="es-ES_tradnl" dirty="0" smtClean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 </a:t>
            </a:r>
            <a:r>
              <a:rPr lang="es-ES" dirty="0" smtClean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Validación</a:t>
            </a:r>
            <a:endParaRPr lang="es-ES_tradnl" dirty="0">
              <a:ln w="127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612" y="2041579"/>
            <a:ext cx="4412188" cy="3629025"/>
          </a:xfrm>
        </p:spPr>
      </p:pic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0C1E-44EC-8149-B8FB-D6F0B200E168}" type="slidenum">
              <a:rPr lang="es-ES_tradnl" smtClean="0"/>
              <a:t>14</a:t>
            </a:fld>
            <a:endParaRPr lang="es-ES_tradnl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1" y="2036817"/>
            <a:ext cx="642226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78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55834"/>
          </a:xfrm>
          <a:solidFill>
            <a:schemeClr val="accent1">
              <a:lumMod val="50000"/>
              <a:alpha val="69000"/>
            </a:schemeClr>
          </a:solidFill>
          <a:ln cap="rnd">
            <a:solidFill>
              <a:schemeClr val="accent1">
                <a:lumMod val="50000"/>
              </a:schemeClr>
            </a:solidFill>
          </a:ln>
        </p:spPr>
        <p:txBody>
          <a:bodyPr/>
          <a:lstStyle/>
          <a:p>
            <a:r>
              <a:rPr lang="es-ES_tradnl" dirty="0" smtClean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 </a:t>
            </a:r>
            <a:r>
              <a:rPr lang="es-ES" dirty="0" smtClean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Resultados</a:t>
            </a:r>
            <a:endParaRPr lang="es-ES_tradnl" dirty="0">
              <a:ln w="127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0C1E-44EC-8149-B8FB-D6F0B200E168}" type="slidenum">
              <a:rPr lang="es-ES_tradnl" smtClean="0"/>
              <a:t>15</a:t>
            </a:fld>
            <a:endParaRPr lang="es-ES_tradnl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30" y="1785284"/>
            <a:ext cx="4661433" cy="4351338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00" y="1952309"/>
            <a:ext cx="4495800" cy="418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8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55834"/>
          </a:xfrm>
          <a:solidFill>
            <a:schemeClr val="accent1">
              <a:lumMod val="50000"/>
              <a:alpha val="69000"/>
            </a:schemeClr>
          </a:solidFill>
          <a:ln cap="rnd">
            <a:solidFill>
              <a:schemeClr val="accent1">
                <a:lumMod val="50000"/>
              </a:schemeClr>
            </a:solidFill>
          </a:ln>
        </p:spPr>
        <p:txBody>
          <a:bodyPr/>
          <a:lstStyle/>
          <a:p>
            <a:r>
              <a:rPr lang="es-ES_tradnl" dirty="0" smtClean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 </a:t>
            </a:r>
            <a:r>
              <a:rPr lang="es-ES" dirty="0" smtClean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Artículos en revistas</a:t>
            </a:r>
            <a:endParaRPr lang="es-ES_tradnl" dirty="0">
              <a:ln w="127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29244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_tradnl" sz="2000" dirty="0" err="1"/>
              <a:t>Unai</a:t>
            </a:r>
            <a:r>
              <a:rPr lang="es-ES_tradnl" sz="2000" dirty="0"/>
              <a:t> </a:t>
            </a:r>
            <a:r>
              <a:rPr lang="es-ES_tradnl" sz="2000" dirty="0" err="1"/>
              <a:t>Hernandez</a:t>
            </a:r>
            <a:r>
              <a:rPr lang="es-ES_tradnl" sz="2000" dirty="0"/>
              <a:t>-Jayo, Idoia De-la-Iglesia y Jagoba </a:t>
            </a:r>
            <a:r>
              <a:rPr lang="es-ES_tradnl" sz="2000" dirty="0" err="1"/>
              <a:t>Perez</a:t>
            </a:r>
            <a:r>
              <a:rPr lang="es-ES_tradnl" sz="2000" dirty="0"/>
              <a:t>. «V-</a:t>
            </a:r>
            <a:r>
              <a:rPr lang="es-ES_tradnl" sz="2000" dirty="0" err="1"/>
              <a:t>Alert</a:t>
            </a:r>
            <a:r>
              <a:rPr lang="es-ES_tradnl" sz="2000" dirty="0"/>
              <a:t>: </a:t>
            </a:r>
            <a:r>
              <a:rPr lang="es-ES_tradnl" sz="2000" dirty="0" err="1"/>
              <a:t>Description</a:t>
            </a:r>
            <a:r>
              <a:rPr lang="es-ES_tradnl" sz="2000" dirty="0"/>
              <a:t> and </a:t>
            </a:r>
            <a:r>
              <a:rPr lang="es-ES_tradnl" sz="2000" dirty="0" err="1" smtClean="0"/>
              <a:t>Validation</a:t>
            </a:r>
            <a:r>
              <a:rPr lang="es-ES_tradnl" sz="2000" dirty="0" smtClean="0"/>
              <a:t> </a:t>
            </a:r>
            <a:r>
              <a:rPr lang="es-ES_tradnl" sz="2000" dirty="0"/>
              <a:t>of a Vulnerable Road </a:t>
            </a:r>
            <a:r>
              <a:rPr lang="es-ES_tradnl" sz="2000" dirty="0" err="1"/>
              <a:t>User</a:t>
            </a:r>
            <a:r>
              <a:rPr lang="es-ES_tradnl" sz="2000" dirty="0"/>
              <a:t> </a:t>
            </a:r>
            <a:r>
              <a:rPr lang="es-ES_tradnl" sz="2000" dirty="0" err="1"/>
              <a:t>Alert</a:t>
            </a:r>
            <a:r>
              <a:rPr lang="es-ES_tradnl" sz="2000" dirty="0"/>
              <a:t> </a:t>
            </a:r>
            <a:r>
              <a:rPr lang="es-ES_tradnl" sz="2000" dirty="0" err="1"/>
              <a:t>System</a:t>
            </a:r>
            <a:r>
              <a:rPr lang="es-ES_tradnl" sz="2000" dirty="0"/>
              <a:t> in </a:t>
            </a:r>
            <a:r>
              <a:rPr lang="es-ES_tradnl" sz="2000" dirty="0" err="1"/>
              <a:t>the</a:t>
            </a:r>
            <a:r>
              <a:rPr lang="es-ES_tradnl" sz="2000" dirty="0"/>
              <a:t> Framework of a Smart City». En: </a:t>
            </a:r>
            <a:r>
              <a:rPr lang="es-ES_tradnl" sz="2000" i="1" dirty="0" err="1"/>
              <a:t>Sensors</a:t>
            </a:r>
            <a:r>
              <a:rPr lang="es-ES_tradnl" sz="2000" i="1" dirty="0"/>
              <a:t>, 15(8), 18480-18505 </a:t>
            </a:r>
            <a:r>
              <a:rPr lang="es-ES_tradnl" sz="2000" dirty="0"/>
              <a:t>(2015). </a:t>
            </a:r>
            <a:r>
              <a:rPr lang="es-ES_tradnl" sz="2000" dirty="0" err="1"/>
              <a:t>doi</a:t>
            </a:r>
            <a:r>
              <a:rPr lang="es-ES_tradnl" sz="2000" dirty="0"/>
              <a:t>: 10.3390/s150818480</a:t>
            </a:r>
            <a:r>
              <a:rPr lang="es-ES_tradnl" sz="2000" dirty="0" smtClean="0"/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ES_tradnl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_tradnl" sz="2000" dirty="0" err="1"/>
              <a:t>Unai</a:t>
            </a:r>
            <a:r>
              <a:rPr lang="es-ES_tradnl" sz="2000" dirty="0"/>
              <a:t> </a:t>
            </a:r>
            <a:r>
              <a:rPr lang="es-ES_tradnl" sz="2000" dirty="0" err="1" smtClean="0"/>
              <a:t>Hernandez</a:t>
            </a:r>
            <a:r>
              <a:rPr lang="es-ES_tradnl" sz="2000" dirty="0" smtClean="0"/>
              <a:t>-Jayo y </a:t>
            </a:r>
            <a:r>
              <a:rPr lang="es-ES_tradnl" sz="2000" dirty="0"/>
              <a:t>Jagoba </a:t>
            </a:r>
            <a:r>
              <a:rPr lang="es-ES_tradnl" sz="2000" dirty="0" err="1"/>
              <a:t>Perez</a:t>
            </a:r>
            <a:r>
              <a:rPr lang="es-ES_tradnl" sz="2000" dirty="0"/>
              <a:t>. </a:t>
            </a:r>
            <a:r>
              <a:rPr lang="es-ES_tradnl" sz="2000" dirty="0" smtClean="0"/>
              <a:t>«Industria 4.0: la </a:t>
            </a:r>
            <a:r>
              <a:rPr lang="es-ES_tradnl" sz="2000" dirty="0" err="1" smtClean="0"/>
              <a:t>transformaci</a:t>
            </a:r>
            <a:r>
              <a:rPr lang="es-ES" sz="2000" dirty="0" err="1" smtClean="0"/>
              <a:t>ón</a:t>
            </a:r>
            <a:r>
              <a:rPr lang="es-ES" sz="2000" dirty="0" smtClean="0"/>
              <a:t> digital de la industria</a:t>
            </a:r>
            <a:r>
              <a:rPr lang="es-ES_tradnl" sz="2000" dirty="0" smtClean="0"/>
              <a:t>». </a:t>
            </a:r>
            <a:r>
              <a:rPr lang="es-ES_tradnl" sz="2000" dirty="0"/>
              <a:t>En: </a:t>
            </a:r>
            <a:r>
              <a:rPr lang="es-ES_tradnl" sz="2000" i="1" dirty="0" smtClean="0"/>
              <a:t>Deusto </a:t>
            </a:r>
            <a:r>
              <a:rPr lang="es-ES_tradnl" sz="2000" i="1" dirty="0" err="1" smtClean="0"/>
              <a:t>Ingenier</a:t>
            </a:r>
            <a:r>
              <a:rPr lang="es-ES" sz="2000" i="1" dirty="0" err="1" smtClean="0"/>
              <a:t>ía</a:t>
            </a:r>
            <a:r>
              <a:rPr lang="es-ES_tradnl" sz="2000" i="1" dirty="0" smtClean="0"/>
              <a:t>, 16, 2171-858</a:t>
            </a:r>
            <a:r>
              <a:rPr lang="es-ES_tradnl" sz="2000" dirty="0" smtClean="0"/>
              <a:t>(2015).</a:t>
            </a:r>
            <a:endParaRPr lang="es-ES_tradnl" sz="2000" i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dirty="0"/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0C1E-44EC-8149-B8FB-D6F0B200E168}" type="slidenum">
              <a:rPr lang="es-ES_tradnl" smtClean="0"/>
              <a:t>16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9229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55834"/>
          </a:xfrm>
          <a:solidFill>
            <a:schemeClr val="accent1">
              <a:lumMod val="50000"/>
              <a:alpha val="69000"/>
            </a:schemeClr>
          </a:solidFill>
          <a:ln cap="rnd">
            <a:solidFill>
              <a:schemeClr val="accent1">
                <a:lumMod val="50000"/>
              </a:schemeClr>
            </a:solidFill>
          </a:ln>
        </p:spPr>
        <p:txBody>
          <a:bodyPr/>
          <a:lstStyle/>
          <a:p>
            <a:r>
              <a:rPr lang="es-ES_tradnl" dirty="0" smtClean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 </a:t>
            </a:r>
            <a:r>
              <a:rPr lang="es-ES" dirty="0" smtClean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Artículos en conferencias</a:t>
            </a:r>
            <a:endParaRPr lang="es-ES_tradnl" dirty="0">
              <a:ln w="127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2924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_tradnl" sz="2000" dirty="0" smtClean="0"/>
              <a:t>U</a:t>
            </a:r>
            <a:r>
              <a:rPr lang="es-ES_tradnl" sz="2000" dirty="0"/>
              <a:t>. </a:t>
            </a:r>
            <a:r>
              <a:rPr lang="es-ES_tradnl" sz="2000" dirty="0" err="1"/>
              <a:t>Hernandez</a:t>
            </a:r>
            <a:r>
              <a:rPr lang="es-ES_tradnl" sz="2000" dirty="0"/>
              <a:t>-Jayo, J. </a:t>
            </a:r>
            <a:r>
              <a:rPr lang="es-ES_tradnl" sz="2000" dirty="0" err="1"/>
              <a:t>Perez</a:t>
            </a:r>
            <a:r>
              <a:rPr lang="es-ES_tradnl" sz="2000" dirty="0"/>
              <a:t> e I. de-la-Iglesia. «Poster: Wearable </a:t>
            </a:r>
            <a:r>
              <a:rPr lang="es-ES_tradnl" sz="2000" dirty="0" err="1"/>
              <a:t>warning</a:t>
            </a:r>
            <a:r>
              <a:rPr lang="es-ES_tradnl" sz="2000" dirty="0"/>
              <a:t> </a:t>
            </a:r>
            <a:r>
              <a:rPr lang="es-ES_tradnl" sz="2000" dirty="0" err="1"/>
              <a:t>system</a:t>
            </a:r>
            <a:r>
              <a:rPr lang="es-ES_tradnl" sz="2000" dirty="0"/>
              <a:t> </a:t>
            </a:r>
            <a:r>
              <a:rPr lang="es-ES_tradnl" sz="2000" dirty="0" err="1"/>
              <a:t>for</a:t>
            </a:r>
            <a:r>
              <a:rPr lang="es-ES_tradnl" sz="2000" dirty="0"/>
              <a:t> </a:t>
            </a:r>
            <a:r>
              <a:rPr lang="es-ES_tradnl" sz="2000" dirty="0" err="1" smtClean="0"/>
              <a:t>improving</a:t>
            </a:r>
            <a:r>
              <a:rPr lang="es-ES_tradnl" sz="2000" dirty="0" smtClean="0"/>
              <a:t> </a:t>
            </a:r>
            <a:r>
              <a:rPr lang="es-ES_tradnl" sz="2000" dirty="0" err="1"/>
              <a:t>cyclists</a:t>
            </a:r>
            <a:r>
              <a:rPr lang="es-ES_tradnl" sz="2000" dirty="0"/>
              <a:t> safety in </a:t>
            </a:r>
            <a:r>
              <a:rPr lang="es-ES_tradnl" sz="2000" dirty="0" err="1"/>
              <a:t>the</a:t>
            </a:r>
            <a:r>
              <a:rPr lang="es-ES_tradnl" sz="2000" dirty="0"/>
              <a:t> </a:t>
            </a:r>
            <a:r>
              <a:rPr lang="es-ES_tradnl" sz="2000" dirty="0" err="1"/>
              <a:t>scope</a:t>
            </a:r>
            <a:r>
              <a:rPr lang="es-ES_tradnl" sz="2000" dirty="0"/>
              <a:t> of </a:t>
            </a:r>
            <a:r>
              <a:rPr lang="es-ES_tradnl" sz="2000" dirty="0" err="1"/>
              <a:t>Cooperative</a:t>
            </a:r>
            <a:r>
              <a:rPr lang="es-ES_tradnl" sz="2000" dirty="0"/>
              <a:t> </a:t>
            </a:r>
            <a:r>
              <a:rPr lang="es-ES_tradnl" sz="2000" dirty="0" err="1"/>
              <a:t>systems</a:t>
            </a:r>
            <a:r>
              <a:rPr lang="es-ES_tradnl" sz="2000" dirty="0"/>
              <a:t>». En: </a:t>
            </a:r>
            <a:r>
              <a:rPr lang="es-ES_tradnl" sz="2000" i="1" dirty="0"/>
              <a:t>IEEE Vehicular </a:t>
            </a:r>
            <a:r>
              <a:rPr lang="es-ES_tradnl" sz="2000" i="1" dirty="0" err="1" smtClean="0"/>
              <a:t>Networking</a:t>
            </a:r>
            <a:r>
              <a:rPr lang="es-ES_tradnl" sz="2000" i="1" dirty="0" smtClean="0"/>
              <a:t> </a:t>
            </a:r>
            <a:r>
              <a:rPr lang="es-ES_tradnl" sz="2000" i="1" dirty="0" err="1"/>
              <a:t>Conference</a:t>
            </a:r>
            <a:r>
              <a:rPr lang="es-ES_tradnl" sz="2000" i="1" dirty="0"/>
              <a:t> (VNC) </a:t>
            </a:r>
            <a:r>
              <a:rPr lang="es-ES_tradnl" sz="2000" dirty="0"/>
              <a:t>(2015, </a:t>
            </a:r>
            <a:r>
              <a:rPr lang="es-ES_tradnl" sz="2000" dirty="0" err="1"/>
              <a:t>Kyoto</a:t>
            </a:r>
            <a:r>
              <a:rPr lang="es-ES_tradnl" sz="2000" dirty="0"/>
              <a:t>, </a:t>
            </a:r>
            <a:r>
              <a:rPr lang="es-ES_tradnl" sz="2000" dirty="0" err="1"/>
              <a:t>Japan</a:t>
            </a:r>
            <a:r>
              <a:rPr lang="es-ES_tradnl" sz="2000" dirty="0"/>
              <a:t>), </a:t>
            </a:r>
            <a:r>
              <a:rPr lang="es-ES_tradnl" sz="2000" dirty="0" err="1"/>
              <a:t>páginas</a:t>
            </a:r>
            <a:r>
              <a:rPr lang="es-ES_tradnl" sz="2000" dirty="0"/>
              <a:t> 153-154. </a:t>
            </a:r>
            <a:r>
              <a:rPr lang="es-ES_tradnl" sz="2000" dirty="0" err="1"/>
              <a:t>doi</a:t>
            </a:r>
            <a:r>
              <a:rPr lang="es-ES_tradnl" sz="2000" dirty="0"/>
              <a:t>: 10.1109/VNC.2015. </a:t>
            </a:r>
            <a:r>
              <a:rPr lang="es-ES_tradnl" sz="2000" dirty="0" smtClean="0"/>
              <a:t>7385563.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ES_tradnl" sz="20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_tradnl" sz="2000" dirty="0" smtClean="0"/>
              <a:t>I. de-la-Iglesia, U. </a:t>
            </a:r>
            <a:r>
              <a:rPr lang="es-ES_tradnl" sz="2000" dirty="0" err="1" smtClean="0"/>
              <a:t>Hernandez</a:t>
            </a:r>
            <a:r>
              <a:rPr lang="es-ES_tradnl" sz="2000" dirty="0" smtClean="0"/>
              <a:t>-Jayo y J. </a:t>
            </a:r>
            <a:r>
              <a:rPr lang="es-ES_tradnl" sz="2000" dirty="0" err="1" smtClean="0"/>
              <a:t>Perez</a:t>
            </a:r>
            <a:r>
              <a:rPr lang="es-ES_tradnl" sz="2000" dirty="0" smtClean="0"/>
              <a:t>. «CS4VRU: A </a:t>
            </a:r>
            <a:r>
              <a:rPr lang="es-ES_tradnl" sz="2000" dirty="0" err="1" smtClean="0"/>
              <a:t>Centralized</a:t>
            </a:r>
            <a:r>
              <a:rPr lang="es-ES_tradnl" sz="2000" dirty="0" smtClean="0"/>
              <a:t> </a:t>
            </a:r>
            <a:r>
              <a:rPr lang="es-ES_tradnl" sz="2000" dirty="0" err="1" smtClean="0"/>
              <a:t>Cooperative</a:t>
            </a:r>
            <a:r>
              <a:rPr lang="es-ES_tradnl" sz="2000" dirty="0" smtClean="0"/>
              <a:t> Safety </a:t>
            </a:r>
            <a:r>
              <a:rPr lang="es-ES_tradnl" sz="2000" dirty="0" err="1" smtClean="0"/>
              <a:t>System</a:t>
            </a:r>
            <a:r>
              <a:rPr lang="es-ES_tradnl" sz="2000" dirty="0" smtClean="0"/>
              <a:t> </a:t>
            </a:r>
            <a:r>
              <a:rPr lang="es-ES_tradnl" sz="2000" dirty="0" err="1" smtClean="0"/>
              <a:t>for</a:t>
            </a:r>
            <a:r>
              <a:rPr lang="es-ES_tradnl" sz="2000" dirty="0" smtClean="0"/>
              <a:t> Vulnerable Road </a:t>
            </a:r>
            <a:r>
              <a:rPr lang="es-ES_tradnl" sz="2000" dirty="0" err="1" smtClean="0"/>
              <a:t>Users</a:t>
            </a:r>
            <a:r>
              <a:rPr lang="es-ES_tradnl" sz="2000" dirty="0" smtClean="0"/>
              <a:t> </a:t>
            </a:r>
            <a:r>
              <a:rPr lang="es-ES_tradnl" sz="2000" dirty="0" err="1" smtClean="0"/>
              <a:t>Using</a:t>
            </a:r>
            <a:r>
              <a:rPr lang="es-ES_tradnl" sz="2000" dirty="0" smtClean="0"/>
              <a:t> </a:t>
            </a:r>
            <a:r>
              <a:rPr lang="es-ES_tradnl" sz="2000" dirty="0" err="1" smtClean="0"/>
              <a:t>Heterogeneous</a:t>
            </a:r>
            <a:r>
              <a:rPr lang="es-ES_tradnl" sz="2000" dirty="0" smtClean="0"/>
              <a:t> Networks». En: </a:t>
            </a:r>
            <a:r>
              <a:rPr lang="es-ES_tradnl" sz="2000" i="1" dirty="0" smtClean="0"/>
              <a:t>Vehicular </a:t>
            </a:r>
            <a:r>
              <a:rPr lang="es-ES_tradnl" sz="2000" i="1" dirty="0" err="1" smtClean="0"/>
              <a:t>Technology</a:t>
            </a:r>
            <a:r>
              <a:rPr lang="es-ES_tradnl" sz="2000" i="1" dirty="0" smtClean="0"/>
              <a:t> </a:t>
            </a:r>
            <a:r>
              <a:rPr lang="es-ES_tradnl" sz="2000" i="1" dirty="0" err="1" smtClean="0"/>
              <a:t>Conference</a:t>
            </a:r>
            <a:r>
              <a:rPr lang="es-ES_tradnl" sz="2000" i="1" dirty="0" smtClean="0"/>
              <a:t> (VTC </a:t>
            </a:r>
            <a:r>
              <a:rPr lang="es-ES_tradnl" sz="2000" i="1" dirty="0" err="1" smtClean="0"/>
              <a:t>Fall</a:t>
            </a:r>
            <a:r>
              <a:rPr lang="es-ES_tradnl" sz="2000" i="1" dirty="0" smtClean="0"/>
              <a:t>), IEEE 82nd </a:t>
            </a:r>
            <a:r>
              <a:rPr lang="es-ES_tradnl" sz="2000" dirty="0" smtClean="0"/>
              <a:t>(Boston, MA, 2015), </a:t>
            </a:r>
            <a:r>
              <a:rPr lang="es-ES_tradnl" sz="2000" dirty="0" err="1" smtClean="0"/>
              <a:t>páginas</a:t>
            </a:r>
            <a:r>
              <a:rPr lang="es-ES_tradnl" sz="2000" dirty="0" smtClean="0"/>
              <a:t> 1-5. </a:t>
            </a:r>
            <a:r>
              <a:rPr lang="es-ES_tradnl" sz="2000" dirty="0" err="1" smtClean="0"/>
              <a:t>doi</a:t>
            </a:r>
            <a:r>
              <a:rPr lang="es-ES_tradnl" sz="2000" dirty="0" smtClean="0"/>
              <a:t>: 10.1109/ VTCFall.2015.7390882.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ES_tradnl" sz="20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_tradnl" sz="2000" dirty="0" smtClean="0"/>
              <a:t>U</a:t>
            </a:r>
            <a:r>
              <a:rPr lang="es-ES_tradnl" sz="2000" dirty="0"/>
              <a:t>. </a:t>
            </a:r>
            <a:r>
              <a:rPr lang="es-ES_tradnl" sz="2000" dirty="0" err="1"/>
              <a:t>Hernandez</a:t>
            </a:r>
            <a:r>
              <a:rPr lang="es-ES_tradnl" sz="2000" dirty="0"/>
              <a:t>-Jayo, J. </a:t>
            </a:r>
            <a:r>
              <a:rPr lang="es-ES_tradnl" sz="2000" dirty="0" err="1"/>
              <a:t>Perez</a:t>
            </a:r>
            <a:r>
              <a:rPr lang="es-ES_tradnl" sz="2000" dirty="0"/>
              <a:t>, I. de-la-Iglesia y R. </a:t>
            </a:r>
            <a:r>
              <a:rPr lang="es-ES_tradnl" sz="2000" dirty="0" err="1"/>
              <a:t>Carballedo</a:t>
            </a:r>
            <a:r>
              <a:rPr lang="es-ES_tradnl" sz="2000" dirty="0"/>
              <a:t>. «CS4VRU: </a:t>
            </a:r>
            <a:r>
              <a:rPr lang="es-ES_tradnl" sz="2000" dirty="0" err="1"/>
              <a:t>Remote</a:t>
            </a:r>
            <a:r>
              <a:rPr lang="es-ES_tradnl" sz="2000" dirty="0"/>
              <a:t> </a:t>
            </a:r>
            <a:r>
              <a:rPr lang="es-ES_tradnl" sz="2000" dirty="0" err="1"/>
              <a:t>monitoring</a:t>
            </a:r>
            <a:r>
              <a:rPr lang="es-ES_tradnl" sz="2000" dirty="0"/>
              <a:t> and </a:t>
            </a:r>
            <a:r>
              <a:rPr lang="es-ES_tradnl" sz="2000" dirty="0" err="1"/>
              <a:t>warning</a:t>
            </a:r>
            <a:r>
              <a:rPr lang="es-ES_tradnl" sz="2000" dirty="0"/>
              <a:t> </a:t>
            </a:r>
            <a:r>
              <a:rPr lang="es-ES_tradnl" sz="2000" dirty="0" err="1"/>
              <a:t>system</a:t>
            </a:r>
            <a:r>
              <a:rPr lang="es-ES_tradnl" sz="2000" dirty="0"/>
              <a:t> </a:t>
            </a:r>
            <a:r>
              <a:rPr lang="es-ES_tradnl" sz="2000" dirty="0" err="1"/>
              <a:t>for</a:t>
            </a:r>
            <a:r>
              <a:rPr lang="es-ES_tradnl" sz="2000" dirty="0"/>
              <a:t> Vulnerable Road». En: </a:t>
            </a:r>
            <a:r>
              <a:rPr lang="es-ES_tradnl" sz="2000" i="1" dirty="0"/>
              <a:t>13th International </a:t>
            </a:r>
            <a:r>
              <a:rPr lang="es-ES_tradnl" sz="2000" i="1" dirty="0" err="1"/>
              <a:t>Conference</a:t>
            </a:r>
            <a:r>
              <a:rPr lang="es-ES_tradnl" sz="2000" i="1" dirty="0"/>
              <a:t> </a:t>
            </a:r>
            <a:r>
              <a:rPr lang="es-ES_tradnl" sz="2000" i="1" dirty="0" err="1"/>
              <a:t>on</a:t>
            </a:r>
            <a:r>
              <a:rPr lang="es-ES_tradnl" sz="2000" i="1" dirty="0"/>
              <a:t> </a:t>
            </a:r>
            <a:r>
              <a:rPr lang="es-ES_tradnl" sz="2000" i="1" dirty="0" err="1"/>
              <a:t>Remote</a:t>
            </a:r>
            <a:r>
              <a:rPr lang="es-ES_tradnl" sz="2000" i="1" dirty="0"/>
              <a:t> </a:t>
            </a:r>
            <a:r>
              <a:rPr lang="es-ES_tradnl" sz="2000" i="1" dirty="0" err="1"/>
              <a:t>Engineering</a:t>
            </a:r>
            <a:r>
              <a:rPr lang="es-ES_tradnl" sz="2000" i="1" dirty="0"/>
              <a:t> and Virtual </a:t>
            </a:r>
            <a:r>
              <a:rPr lang="es-ES_tradnl" sz="2000" i="1" dirty="0" err="1"/>
              <a:t>Instrumentation</a:t>
            </a:r>
            <a:r>
              <a:rPr lang="es-ES_tradnl" sz="2000" i="1" dirty="0"/>
              <a:t> (REV) </a:t>
            </a:r>
            <a:r>
              <a:rPr lang="es-ES_tradnl" sz="2000" dirty="0"/>
              <a:t>(Madrid, </a:t>
            </a:r>
            <a:r>
              <a:rPr lang="es-ES_tradnl" sz="2000" dirty="0" err="1"/>
              <a:t>Spain</a:t>
            </a:r>
            <a:r>
              <a:rPr lang="es-ES_tradnl" sz="2000" dirty="0"/>
              <a:t>, 2016), </a:t>
            </a:r>
            <a:r>
              <a:rPr lang="es-ES_tradnl" sz="2000" dirty="0" err="1"/>
              <a:t>páginas</a:t>
            </a:r>
            <a:r>
              <a:rPr lang="es-ES_tradnl" sz="2000" dirty="0"/>
              <a:t> 153-158. </a:t>
            </a:r>
            <a:r>
              <a:rPr lang="es-ES_tradnl" sz="2000" dirty="0" err="1"/>
              <a:t>doi</a:t>
            </a:r>
            <a:r>
              <a:rPr lang="es-ES_tradnl" sz="2000" dirty="0"/>
              <a:t>: </a:t>
            </a:r>
            <a:r>
              <a:rPr lang="es-ES_tradnl" sz="2000" dirty="0" smtClean="0"/>
              <a:t>10.1109/REV.2016.7444456</a:t>
            </a:r>
            <a:r>
              <a:rPr lang="es-ES_tradnl" sz="2000" dirty="0"/>
              <a:t>. 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AutoNum type="romanUcPeriod"/>
            </a:pPr>
            <a:endParaRPr lang="es-ES_tradnl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ES_tradnl" sz="2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dirty="0"/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0C1E-44EC-8149-B8FB-D6F0B200E168}" type="slidenum">
              <a:rPr lang="es-ES_tradnl" smtClean="0"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4201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55834"/>
          </a:xfrm>
          <a:solidFill>
            <a:schemeClr val="accent1">
              <a:lumMod val="50000"/>
              <a:alpha val="69000"/>
            </a:schemeClr>
          </a:solidFill>
          <a:ln cap="rnd">
            <a:solidFill>
              <a:schemeClr val="accent1">
                <a:lumMod val="50000"/>
              </a:schemeClr>
            </a:solidFill>
          </a:ln>
        </p:spPr>
        <p:txBody>
          <a:bodyPr/>
          <a:lstStyle/>
          <a:p>
            <a:r>
              <a:rPr lang="es-ES_tradnl" dirty="0" smtClean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 </a:t>
            </a:r>
            <a:r>
              <a:rPr lang="es-ES" dirty="0" smtClean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Demo</a:t>
            </a:r>
            <a:endParaRPr lang="es-ES_tradnl" dirty="0">
              <a:ln w="127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0C1E-44EC-8149-B8FB-D6F0B200E168}" type="slidenum">
              <a:rPr lang="es-ES_tradnl" smtClean="0"/>
              <a:t>18</a:t>
            </a:fld>
            <a:endParaRPr lang="es-ES_tradnl"/>
          </a:p>
        </p:txBody>
      </p:sp>
      <p:pic>
        <p:nvPicPr>
          <p:cNvPr id="6146" name="Picture 2" descr="ttp://paramwebeek.com/wp-content/uploads/2013/09/dem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0" y="1474842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16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55834"/>
          </a:xfrm>
          <a:solidFill>
            <a:schemeClr val="accent1">
              <a:lumMod val="50000"/>
              <a:alpha val="69000"/>
            </a:schemeClr>
          </a:solidFill>
          <a:ln cap="rnd">
            <a:solidFill>
              <a:schemeClr val="accent1">
                <a:lumMod val="50000"/>
              </a:schemeClr>
            </a:solidFill>
          </a:ln>
        </p:spPr>
        <p:txBody>
          <a:bodyPr/>
          <a:lstStyle/>
          <a:p>
            <a:r>
              <a:rPr lang="es-ES_tradnl" dirty="0" smtClean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 </a:t>
            </a:r>
            <a:r>
              <a:rPr lang="es-ES" dirty="0" smtClean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Conclusiones</a:t>
            </a:r>
            <a:endParaRPr lang="es-ES_tradnl" dirty="0">
              <a:ln w="127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63057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spcBef>
                <a:spcPts val="0"/>
              </a:spcBef>
              <a:buAutoNum type="romanUcPeriod"/>
            </a:pPr>
            <a:endParaRPr lang="es-ES_tradnl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_tradnl" sz="2000" dirty="0" smtClean="0"/>
              <a:t>Es posible realizar un sistema eficiente de comunicación</a:t>
            </a:r>
            <a:r>
              <a:rPr lang="es-ES" sz="2000" dirty="0" smtClean="0"/>
              <a:t> a través de diferentes redes.</a:t>
            </a:r>
            <a:endParaRPr lang="es-ES_tradnl" sz="2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dirty="0"/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0C1E-44EC-8149-B8FB-D6F0B200E168}" type="slidenum">
              <a:rPr lang="es-ES_tradnl" smtClean="0"/>
              <a:t>19</a:t>
            </a:fld>
            <a:endParaRPr lang="es-ES_tradnl"/>
          </a:p>
        </p:txBody>
      </p:sp>
      <p:sp>
        <p:nvSpPr>
          <p:cNvPr id="4" name="CuadroTexto 3"/>
          <p:cNvSpPr txBox="1"/>
          <p:nvPr/>
        </p:nvSpPr>
        <p:spPr>
          <a:xfrm>
            <a:off x="2057400" y="24193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838200" y="2703136"/>
            <a:ext cx="10515600" cy="963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Arial"/>
              <a:buAutoNum type="romanUcPeriod"/>
            </a:pPr>
            <a:endParaRPr lang="es-ES_tradnl" sz="20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2000" dirty="0" smtClean="0"/>
              <a:t>La precisión de los GPS instalados en los Smartphone debe ser mejorado.</a:t>
            </a:r>
            <a:endParaRPr lang="es-ES_tradnl" sz="20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endParaRPr lang="es-ES_tradnl" dirty="0"/>
          </a:p>
        </p:txBody>
      </p:sp>
      <p:sp>
        <p:nvSpPr>
          <p:cNvPr id="11" name="Marcador de contenido 2"/>
          <p:cNvSpPr txBox="1">
            <a:spLocks/>
          </p:cNvSpPr>
          <p:nvPr/>
        </p:nvSpPr>
        <p:spPr>
          <a:xfrm>
            <a:off x="838200" y="3565331"/>
            <a:ext cx="10515600" cy="963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Arial"/>
              <a:buAutoNum type="romanUcPeriod"/>
            </a:pPr>
            <a:endParaRPr lang="es-ES_tradnl" sz="20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2000" dirty="0" smtClean="0"/>
              <a:t>Soporte de la escalabilidad.</a:t>
            </a:r>
            <a:endParaRPr lang="es-ES_tradnl" sz="20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endParaRPr lang="es-ES_tradnl" dirty="0"/>
          </a:p>
        </p:txBody>
      </p:sp>
      <p:sp>
        <p:nvSpPr>
          <p:cNvPr id="12" name="Marcador de contenido 2"/>
          <p:cNvSpPr txBox="1">
            <a:spLocks/>
          </p:cNvSpPr>
          <p:nvPr/>
        </p:nvSpPr>
        <p:spPr>
          <a:xfrm>
            <a:off x="838200" y="4458796"/>
            <a:ext cx="10515600" cy="963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Arial"/>
              <a:buAutoNum type="romanUcPeriod"/>
            </a:pPr>
            <a:endParaRPr lang="es-ES_tradnl" sz="20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2000" dirty="0" smtClean="0"/>
              <a:t>Gran variedad de aplicaciones.</a:t>
            </a:r>
            <a:endParaRPr lang="es-ES_tradnl" sz="20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endParaRPr lang="es-ES_tradnl" dirty="0"/>
          </a:p>
        </p:txBody>
      </p:sp>
      <p:pic>
        <p:nvPicPr>
          <p:cNvPr id="2050" name="Picture 2" descr="ttp://barkpost-assets.s3.amazonaws.com/wp-content/uploads/2013/11/doge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550" y="3612555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43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55834"/>
          </a:xfrm>
          <a:solidFill>
            <a:schemeClr val="accent1">
              <a:lumMod val="50000"/>
              <a:alpha val="69000"/>
            </a:schemeClr>
          </a:solidFill>
          <a:ln cap="rnd">
            <a:solidFill>
              <a:schemeClr val="accent1">
                <a:lumMod val="50000"/>
              </a:schemeClr>
            </a:solidFill>
          </a:ln>
        </p:spPr>
        <p:txBody>
          <a:bodyPr/>
          <a:lstStyle/>
          <a:p>
            <a:r>
              <a:rPr lang="es-ES_tradnl" dirty="0" smtClean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 Introducción</a:t>
            </a:r>
            <a:endParaRPr lang="es-ES_tradnl" dirty="0">
              <a:ln w="127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0C1E-44EC-8149-B8FB-D6F0B200E168}" type="slidenum">
              <a:rPr lang="es-ES_tradnl" smtClean="0"/>
              <a:t>2</a:t>
            </a:fld>
            <a:endParaRPr lang="es-ES_tradnl" dirty="0"/>
          </a:p>
        </p:txBody>
      </p:sp>
      <p:pic>
        <p:nvPicPr>
          <p:cNvPr id="13" name="Marcador de contenido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606" y="1483573"/>
            <a:ext cx="3498011" cy="4872777"/>
          </a:xfrm>
        </p:spPr>
      </p:pic>
      <p:sp>
        <p:nvSpPr>
          <p:cNvPr id="3" name="CuadroTexto 2"/>
          <p:cNvSpPr txBox="1"/>
          <p:nvPr/>
        </p:nvSpPr>
        <p:spPr>
          <a:xfrm>
            <a:off x="5452694" y="2211801"/>
            <a:ext cx="53309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 smtClean="0"/>
              <a:t>”</a:t>
            </a:r>
            <a:r>
              <a:rPr lang="es-ES_tradnl" sz="2400" i="1" dirty="0" smtClean="0"/>
              <a:t>En total, los ciclistas formaron un 8% de todos los usuarios que murieron en carreteras europeas.”</a:t>
            </a:r>
          </a:p>
          <a:p>
            <a:endParaRPr lang="es-ES_tradnl" sz="2400" i="1" dirty="0" smtClean="0"/>
          </a:p>
          <a:p>
            <a:r>
              <a:rPr lang="es-ES_tradnl" sz="2400" i="1" dirty="0" smtClean="0"/>
              <a:t>“El </a:t>
            </a:r>
            <a:r>
              <a:rPr lang="es-ES" sz="2400" i="1" dirty="0" smtClean="0"/>
              <a:t>número de ciclistas accidentados ha disminuido solo un 3%, el cual es mucho menor respecto del total del descenso de accidentes del 18% que hubo entre los años 2010 y 2013.</a:t>
            </a:r>
            <a:r>
              <a:rPr lang="es-ES_tradnl" sz="2400" dirty="0" smtClean="0"/>
              <a:t>“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65110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55834"/>
          </a:xfrm>
          <a:solidFill>
            <a:schemeClr val="accent1">
              <a:lumMod val="50000"/>
              <a:alpha val="69000"/>
            </a:schemeClr>
          </a:solidFill>
          <a:ln cap="rnd">
            <a:solidFill>
              <a:schemeClr val="accent1">
                <a:lumMod val="50000"/>
              </a:schemeClr>
            </a:solidFill>
          </a:ln>
        </p:spPr>
        <p:txBody>
          <a:bodyPr/>
          <a:lstStyle/>
          <a:p>
            <a:r>
              <a:rPr lang="es-ES_tradnl" dirty="0" smtClean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 </a:t>
            </a:r>
            <a:r>
              <a:rPr lang="es-ES" dirty="0" smtClean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Preguntas, ruegos y sugerencias</a:t>
            </a:r>
            <a:endParaRPr lang="es-ES_tradnl" dirty="0">
              <a:ln w="127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0C1E-44EC-8149-B8FB-D6F0B200E168}" type="slidenum">
              <a:rPr lang="es-ES_tradnl" smtClean="0"/>
              <a:t>20</a:t>
            </a:fld>
            <a:endParaRPr lang="es-ES_tradnl"/>
          </a:p>
        </p:txBody>
      </p:sp>
      <p:pic>
        <p:nvPicPr>
          <p:cNvPr id="1028" name="Picture 4" descr="ttp://docentesinnovadores.net/Imagenes/Contenidos/4617/gmai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95" y="2705100"/>
            <a:ext cx="76200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91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55834"/>
          </a:xfrm>
          <a:solidFill>
            <a:schemeClr val="accent1">
              <a:lumMod val="50000"/>
              <a:alpha val="69000"/>
            </a:schemeClr>
          </a:solidFill>
          <a:ln cap="rnd">
            <a:solidFill>
              <a:schemeClr val="accent1">
                <a:lumMod val="50000"/>
              </a:schemeClr>
            </a:solidFill>
          </a:ln>
        </p:spPr>
        <p:txBody>
          <a:bodyPr/>
          <a:lstStyle/>
          <a:p>
            <a:r>
              <a:rPr lang="es-ES_tradnl" dirty="0" smtClean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 Introducción</a:t>
            </a:r>
            <a:endParaRPr lang="es-ES_tradnl" dirty="0">
              <a:ln w="127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0C1E-44EC-8149-B8FB-D6F0B200E168}" type="slidenum">
              <a:rPr lang="es-ES_tradnl" smtClean="0"/>
              <a:t>3</a:t>
            </a:fld>
            <a:endParaRPr lang="es-ES_tradnl"/>
          </a:p>
        </p:txBody>
      </p:sp>
      <p:pic>
        <p:nvPicPr>
          <p:cNvPr id="4110" name="Picture 14" descr="ttp://kchanews.com/wp-content/uploads/2014/11/bigstock-road-closed-85072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72" y="2417668"/>
            <a:ext cx="4688458" cy="3125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tp://4.bp.blogspot.com/-DKDjF0sUtEw/UU70A_SAgBI/AAAAAAAAIrI/_-AuoDWmRyU/s1600/casco+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371" y="2417668"/>
            <a:ext cx="4688458" cy="309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75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55834"/>
          </a:xfrm>
          <a:solidFill>
            <a:schemeClr val="accent1">
              <a:lumMod val="50000"/>
              <a:alpha val="69000"/>
            </a:schemeClr>
          </a:solidFill>
          <a:ln cap="rnd">
            <a:solidFill>
              <a:schemeClr val="accent1">
                <a:lumMod val="50000"/>
              </a:schemeClr>
            </a:solidFill>
          </a:ln>
        </p:spPr>
        <p:txBody>
          <a:bodyPr/>
          <a:lstStyle/>
          <a:p>
            <a:r>
              <a:rPr lang="es-ES_tradnl" dirty="0" smtClean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 Introducción</a:t>
            </a:r>
            <a:endParaRPr lang="es-ES_tradnl" dirty="0">
              <a:ln w="127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0C1E-44EC-8149-B8FB-D6F0B200E168}" type="slidenum">
              <a:rPr lang="es-ES_tradnl" smtClean="0"/>
              <a:t>4</a:t>
            </a:fld>
            <a:endParaRPr lang="es-ES_tradnl"/>
          </a:p>
        </p:txBody>
      </p:sp>
      <p:pic>
        <p:nvPicPr>
          <p:cNvPr id="3076" name="Picture 4" descr="ttp://www.fandroides.com/wp-content/uploads/2014/11/Lt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847" y="2497192"/>
            <a:ext cx="4025953" cy="271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431800" y="3071262"/>
            <a:ext cx="63690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0" b="1" dirty="0" smtClean="0"/>
              <a:t>IEEE 802.11P</a:t>
            </a:r>
          </a:p>
          <a:p>
            <a:pPr algn="ctr"/>
            <a:r>
              <a:rPr lang="es-ES_tradnl" sz="2800" dirty="0" smtClean="0"/>
              <a:t>Wireless </a:t>
            </a:r>
            <a:r>
              <a:rPr lang="es-ES_tradnl" sz="2800" dirty="0" err="1" smtClean="0"/>
              <a:t>access</a:t>
            </a:r>
            <a:r>
              <a:rPr lang="es-ES_tradnl" sz="2800" dirty="0" smtClean="0"/>
              <a:t> in vehicular </a:t>
            </a:r>
            <a:r>
              <a:rPr lang="es-ES_tradnl" sz="2800" dirty="0" err="1" smtClean="0"/>
              <a:t>environments</a:t>
            </a:r>
            <a:r>
              <a:rPr lang="es-ES_tradnl" sz="2800" dirty="0" smtClean="0"/>
              <a:t> (WAVE)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142554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55834"/>
          </a:xfrm>
          <a:solidFill>
            <a:schemeClr val="accent1">
              <a:lumMod val="50000"/>
              <a:alpha val="69000"/>
            </a:schemeClr>
          </a:solidFill>
          <a:ln cap="rnd">
            <a:solidFill>
              <a:schemeClr val="accent1">
                <a:lumMod val="50000"/>
              </a:schemeClr>
            </a:solidFill>
          </a:ln>
        </p:spPr>
        <p:txBody>
          <a:bodyPr/>
          <a:lstStyle/>
          <a:p>
            <a:r>
              <a:rPr lang="es-ES_tradnl" dirty="0" smtClean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 </a:t>
            </a:r>
            <a:r>
              <a:rPr lang="es-ES" dirty="0" smtClean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Objetivos</a:t>
            </a:r>
            <a:endParaRPr lang="es-ES_tradnl" dirty="0">
              <a:ln w="127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6934200" cy="57467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s-ES_tradnl" dirty="0" smtClean="0"/>
              <a:t>Universalidad.</a:t>
            </a: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0C1E-44EC-8149-B8FB-D6F0B200E168}" type="slidenum">
              <a:rPr lang="es-ES_tradnl" smtClean="0"/>
              <a:t>5</a:t>
            </a:fld>
            <a:endParaRPr lang="es-ES_tradnl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838200" y="2471844"/>
            <a:ext cx="6934200" cy="574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s-ES" dirty="0" smtClean="0"/>
              <a:t>Transparencia de los procesos</a:t>
            </a:r>
            <a:r>
              <a:rPr lang="es-ES_tradnl" dirty="0" smtClean="0"/>
              <a:t>.</a:t>
            </a:r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838200" y="3792962"/>
            <a:ext cx="6934200" cy="574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s-ES" dirty="0" smtClean="0"/>
              <a:t>Notificación de situaciones de peligro</a:t>
            </a:r>
            <a:r>
              <a:rPr lang="es-ES_tradnl" dirty="0" smtClean="0"/>
              <a:t>.</a:t>
            </a:r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838200" y="3118063"/>
            <a:ext cx="6934200" cy="574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s-ES_tradnl" dirty="0" smtClean="0"/>
              <a:t>Comunicación</a:t>
            </a:r>
            <a:r>
              <a:rPr lang="es-ES" dirty="0" smtClean="0"/>
              <a:t> entre ciclistas y conductores</a:t>
            </a:r>
            <a:r>
              <a:rPr lang="es-ES_tradnl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259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55834"/>
          </a:xfrm>
          <a:solidFill>
            <a:schemeClr val="accent1">
              <a:lumMod val="50000"/>
              <a:alpha val="69000"/>
            </a:schemeClr>
          </a:solidFill>
          <a:ln cap="rnd">
            <a:solidFill>
              <a:schemeClr val="accent1">
                <a:lumMod val="50000"/>
              </a:schemeClr>
            </a:solidFill>
          </a:ln>
        </p:spPr>
        <p:txBody>
          <a:bodyPr/>
          <a:lstStyle/>
          <a:p>
            <a:r>
              <a:rPr lang="es-ES_tradnl" dirty="0" smtClean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 </a:t>
            </a:r>
            <a:r>
              <a:rPr lang="es-ES" dirty="0" smtClean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Arquitectura</a:t>
            </a:r>
            <a:endParaRPr lang="es-ES_tradnl" dirty="0">
              <a:ln w="127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0C1E-44EC-8149-B8FB-D6F0B200E168}" type="slidenum">
              <a:rPr lang="es-ES_tradnl" smtClean="0"/>
              <a:t>6</a:t>
            </a:fld>
            <a:endParaRPr lang="es-ES_tradn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918" y="1523834"/>
            <a:ext cx="6578163" cy="466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5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55834"/>
          </a:xfrm>
          <a:solidFill>
            <a:schemeClr val="accent1">
              <a:lumMod val="50000"/>
              <a:alpha val="69000"/>
            </a:schemeClr>
          </a:solidFill>
          <a:ln cap="rnd">
            <a:solidFill>
              <a:schemeClr val="accent1">
                <a:lumMod val="50000"/>
              </a:schemeClr>
            </a:solidFill>
          </a:ln>
        </p:spPr>
        <p:txBody>
          <a:bodyPr/>
          <a:lstStyle/>
          <a:p>
            <a:r>
              <a:rPr lang="es-ES_tradnl" dirty="0" smtClean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 </a:t>
            </a:r>
            <a:r>
              <a:rPr lang="es-ES" dirty="0" smtClean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Desarrollo</a:t>
            </a:r>
            <a:endParaRPr lang="es-ES_tradnl" dirty="0">
              <a:ln w="127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0C1E-44EC-8149-B8FB-D6F0B200E168}" type="slidenum">
              <a:rPr lang="es-ES_tradnl" smtClean="0"/>
              <a:t>7</a:t>
            </a:fld>
            <a:endParaRPr lang="es-ES_tradn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650" y="1458912"/>
            <a:ext cx="81407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1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55834"/>
          </a:xfrm>
          <a:solidFill>
            <a:schemeClr val="accent1">
              <a:lumMod val="50000"/>
              <a:alpha val="69000"/>
            </a:schemeClr>
          </a:solidFill>
          <a:ln cap="rnd">
            <a:solidFill>
              <a:schemeClr val="accent1">
                <a:lumMod val="50000"/>
              </a:schemeClr>
            </a:solidFill>
          </a:ln>
        </p:spPr>
        <p:txBody>
          <a:bodyPr/>
          <a:lstStyle/>
          <a:p>
            <a:r>
              <a:rPr lang="es-ES_tradnl" dirty="0" smtClean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 </a:t>
            </a:r>
            <a:r>
              <a:rPr lang="es-ES" dirty="0" smtClean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Desarrollo</a:t>
            </a:r>
            <a:endParaRPr lang="es-ES_tradnl" dirty="0">
              <a:ln w="127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0C1E-44EC-8149-B8FB-D6F0B200E168}" type="slidenum">
              <a:rPr lang="es-ES_tradnl" smtClean="0"/>
              <a:t>8</a:t>
            </a:fld>
            <a:endParaRPr lang="es-ES_tradn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2171754"/>
            <a:ext cx="5932519" cy="33686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550" y="1723799"/>
            <a:ext cx="4667250" cy="426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49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55834"/>
          </a:xfrm>
          <a:solidFill>
            <a:schemeClr val="accent1">
              <a:lumMod val="50000"/>
              <a:alpha val="69000"/>
            </a:schemeClr>
          </a:solidFill>
          <a:ln cap="rnd">
            <a:solidFill>
              <a:schemeClr val="accent1">
                <a:lumMod val="50000"/>
              </a:schemeClr>
            </a:solidFill>
          </a:ln>
        </p:spPr>
        <p:txBody>
          <a:bodyPr/>
          <a:lstStyle/>
          <a:p>
            <a:r>
              <a:rPr lang="es-ES_tradnl" dirty="0" smtClean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 </a:t>
            </a:r>
            <a:r>
              <a:rPr lang="es-ES" dirty="0" smtClean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Desarrollo</a:t>
            </a:r>
            <a:endParaRPr lang="es-ES_tradnl" dirty="0">
              <a:ln w="127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0C1E-44EC-8149-B8FB-D6F0B200E168}" type="slidenum">
              <a:rPr lang="es-ES_tradnl" smtClean="0"/>
              <a:t>9</a:t>
            </a:fld>
            <a:endParaRPr lang="es-ES_tradn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589" y="1523065"/>
            <a:ext cx="3366821" cy="51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3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2691</TotalTime>
  <Words>462</Words>
  <Application>Microsoft Macintosh PowerPoint</Application>
  <PresentationFormat>Panorámica</PresentationFormat>
  <Paragraphs>87</Paragraphs>
  <Slides>20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Tema de Office</vt:lpstr>
      <vt:lpstr>Investigación y desarrollo de un sistema de alerta para Usuarios    Vehiculares Vulnerables en el contexto de una ciudad inteligente</vt:lpstr>
      <vt:lpstr>  Introducción</vt:lpstr>
      <vt:lpstr>  Introducción</vt:lpstr>
      <vt:lpstr>  Introducción</vt:lpstr>
      <vt:lpstr>  Objetivos</vt:lpstr>
      <vt:lpstr>  Arquitectura</vt:lpstr>
      <vt:lpstr>  Desarrollo</vt:lpstr>
      <vt:lpstr>  Desarrollo</vt:lpstr>
      <vt:lpstr>  Desarrollo</vt:lpstr>
      <vt:lpstr>  Desarrollo</vt:lpstr>
      <vt:lpstr>  Desarrollo</vt:lpstr>
      <vt:lpstr>  Desarrollo</vt:lpstr>
      <vt:lpstr>  Desarrollo</vt:lpstr>
      <vt:lpstr>  Validación</vt:lpstr>
      <vt:lpstr>  Resultados</vt:lpstr>
      <vt:lpstr>  Artículos en revistas</vt:lpstr>
      <vt:lpstr>  Artículos en conferencias</vt:lpstr>
      <vt:lpstr>  Demo</vt:lpstr>
      <vt:lpstr>  Conclusiones</vt:lpstr>
      <vt:lpstr>  Preguntas, ruegos y sugerencias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Investigación y desarrollo de un sistema de alerta para Usuarios    Vehiculares Vulnerables en el contexto de una ciudad inteligente</dc:title>
  <dc:creator>pérez, jagoba</dc:creator>
  <cp:lastModifiedBy>pérez, jagoba</cp:lastModifiedBy>
  <cp:revision>122</cp:revision>
  <dcterms:created xsi:type="dcterms:W3CDTF">2016-06-03T14:04:34Z</dcterms:created>
  <dcterms:modified xsi:type="dcterms:W3CDTF">2016-06-16T08:12:42Z</dcterms:modified>
</cp:coreProperties>
</file>